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56" r:id="rId2"/>
    <p:sldId id="278" r:id="rId3"/>
    <p:sldId id="375" r:id="rId4"/>
    <p:sldId id="262" r:id="rId5"/>
    <p:sldId id="390" r:id="rId6"/>
    <p:sldId id="419" r:id="rId7"/>
    <p:sldId id="413" r:id="rId8"/>
    <p:sldId id="411" r:id="rId9"/>
    <p:sldId id="414" r:id="rId10"/>
    <p:sldId id="415" r:id="rId11"/>
    <p:sldId id="416" r:id="rId12"/>
    <p:sldId id="417" r:id="rId13"/>
    <p:sldId id="418" r:id="rId14"/>
    <p:sldId id="412" r:id="rId15"/>
    <p:sldId id="421" r:id="rId16"/>
    <p:sldId id="399" r:id="rId17"/>
    <p:sldId id="422" r:id="rId18"/>
    <p:sldId id="423" r:id="rId19"/>
    <p:sldId id="424" r:id="rId20"/>
    <p:sldId id="406" r:id="rId21"/>
    <p:sldId id="277" r:id="rId2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FFBD5-F476-40F7-A4C9-4E9CFA031C3E}" v="33" dt="2022-02-16T16:30:28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69526" autoAdjust="0"/>
  </p:normalViewPr>
  <p:slideViewPr>
    <p:cSldViewPr snapToGrid="0">
      <p:cViewPr varScale="1">
        <p:scale>
          <a:sx n="75" d="100"/>
          <a:sy n="75" d="100"/>
        </p:scale>
        <p:origin x="25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5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7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7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09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2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1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8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8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28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5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54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2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2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49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7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1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Outline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1-24: Before exile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Sins: idolatry, leaders abandoned covenant, exploitation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25: Babylon will destroy Israel – 70 </a:t>
            </a:r>
            <a:r>
              <a:rPr lang="en-US" sz="3200" dirty="0" err="1"/>
              <a:t>yrs</a:t>
            </a:r>
            <a:r>
              <a:rPr lang="en-US" sz="3200" dirty="0"/>
              <a:t> exile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26-45: Judgment and hope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26-29: Babylon will destroy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30-33: after exile, renewed covenant &amp; hearts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24-45: siege &amp; destruction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01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0435" y="995865"/>
            <a:ext cx="8052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Outline, cont.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46-51: God uses Babylon against neighboring 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50-51: God will judge </a:t>
            </a:r>
            <a:r>
              <a:rPr lang="en-US" sz="3200" u="sng" dirty="0"/>
              <a:t>Babylon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52: Jerusalem destroyed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75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0435" y="9958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Themes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Deuteronomistic outlook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Temple sermon </a:t>
            </a:r>
            <a:r>
              <a:rPr lang="en-US" sz="3200" dirty="0" err="1"/>
              <a:t>ch.</a:t>
            </a:r>
            <a:r>
              <a:rPr lang="en-US" sz="3200" dirty="0"/>
              <a:t> 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IF you don’t oppress, THEN I’ll dwell w/you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Counterexample: God destroyed Shiloh for Israel’s </a:t>
            </a:r>
            <a:r>
              <a:rPr lang="en-US" sz="3200" dirty="0" err="1"/>
              <a:t>wickeness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9584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0435" y="995865"/>
            <a:ext cx="8052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Discussion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metaphors struck you from Jeremiah?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Which were beautiful?  Which were troubling?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3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49633" y="751344"/>
            <a:ext cx="6686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Ezekiel</a:t>
            </a:r>
          </a:p>
          <a:p>
            <a:endParaRPr lang="en-US" sz="5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3074" name="Picture 2" descr="Prophet Ezekiel Stained Glass Stock Image - Image of foresaying, jerusalem:  68346329">
            <a:extLst>
              <a:ext uri="{FF2B5EF4-FFF2-40B4-BE49-F238E27FC236}">
                <a16:creationId xmlns:a16="http://schemas.microsoft.com/office/drawing/2014/main" id="{9310DC98-722E-48D7-B900-5474D3FDA0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"/>
          <a:stretch/>
        </p:blipFill>
        <p:spPr bwMode="auto">
          <a:xfrm>
            <a:off x="1498600" y="1739134"/>
            <a:ext cx="5759450" cy="406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404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90546" y="1338765"/>
            <a:ext cx="730866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Organized, yet crazy…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… highly structured and literary, yet full of wild visions and dramatic “sign acts”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74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73086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Organized </a:t>
            </a:r>
            <a:r>
              <a:rPr lang="en-US" sz="2400" dirty="0"/>
              <a:t>(by chronology &amp; content)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1-24: Oracles of doom v. Jerusalem &amp; Judah  (593-588)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25-32: Oracles of doom v. foreign nations (587-585)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33-48: Oracles of salvation for Jerusalem (585-573)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444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73086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Visions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Flaming chariot (“the appearance of the likeness of the glory of the Lord…”) (1)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Temple vision: God’s glory departs (8-11)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Valley of dry bones (37)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Gog and Magog (38-39)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Final temple vision – glory returns (40-43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1344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73086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Sign Acts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Call story: eat this scroll (2-3)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Paralysis; lie on your side (3-4)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Cut hair w/a sword &amp; weigh it (5)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Prep a go-bag (12)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Tremble while eating (12)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Don’t mourn your wife (24)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9706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730866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Allegories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Vine (15)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Adulterous wife (16)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Eagles (17)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Burning forest (20)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Divine sword (21)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sisters, Samaria &amp; Jerusalem (23)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Pot (24)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45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2400" dirty="0"/>
              <a:t>Tip Tomberlin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Lamentations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“How lonely sits the city that once was full of people…”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601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Indictment metaphor: draft each prophet’s charges against Isr./Judah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Jeremiah &amp; Ezekiel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Creator, covenant maker, warrior… lawgiver, commander, enforcer, tactician &amp; general, rescuer/punisher, fertility specialist, ark-dweller, kingmaker</a:t>
            </a:r>
            <a:r>
              <a:rPr lang="en-US" sz="2400" b="1" dirty="0"/>
              <a:t> </a:t>
            </a:r>
            <a:r>
              <a:rPr lang="en-US" sz="2400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king un-maker, dynasty founder, resident of Jerusalem, forgiver &amp; enforcer, restorer of fortunes, </a:t>
            </a:r>
            <a:r>
              <a:rPr lang="en-US" sz="2400" b="1" dirty="0"/>
              <a:t>divine speaker,</a:t>
            </a:r>
            <a:r>
              <a:rPr lang="en-US" sz="2400" dirty="0"/>
              <a:t> </a:t>
            </a:r>
            <a:r>
              <a:rPr lang="en-US" sz="2400" b="1" dirty="0"/>
              <a:t>vision caster &amp; performance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Family lineage, slaves, fugitives, covenant people, soldiers &amp; settlers, apostates and tribal lords, open and accepting people, proto-monarchy, monarchy, </a:t>
            </a:r>
            <a:r>
              <a:rPr lang="en-US" sz="2400" b="1" dirty="0"/>
              <a:t>divided monarchy</a:t>
            </a:r>
            <a:r>
              <a:rPr lang="en-US" sz="2400" dirty="0"/>
              <a:t>, </a:t>
            </a:r>
            <a:r>
              <a:rPr lang="en-US" sz="2400" b="1" dirty="0"/>
              <a:t>people in exile</a:t>
            </a:r>
            <a:r>
              <a:rPr lang="en-US" sz="2400" dirty="0"/>
              <a:t>, people returning and rebuilding, </a:t>
            </a:r>
            <a:r>
              <a:rPr lang="en-US" sz="2400" b="1" dirty="0"/>
              <a:t>people accused &amp; consoled</a:t>
            </a:r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Jer. &amp; Ez. Compared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Late 7</a:t>
            </a:r>
            <a:r>
              <a:rPr lang="en-US" sz="2800" baseline="30000" dirty="0"/>
              <a:t>th</a:t>
            </a:r>
            <a:r>
              <a:rPr lang="en-US" sz="2800" dirty="0"/>
              <a:t> to early 6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Enemy: Babylon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Audience: Judah/Jerusalem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From priestly families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Fall of Jerusalem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Both destruction and hope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30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Jer. &amp; Ez. Contrasted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Discussion: what differences did you notice in content/style between Jeremiah and Ezekiel?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00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05035" y="297365"/>
            <a:ext cx="8052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77DBDF-F8D9-46B0-AC74-6159259B6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08036"/>
              </p:ext>
            </p:extLst>
          </p:nvPr>
        </p:nvGraphicFramePr>
        <p:xfrm>
          <a:off x="565333" y="592184"/>
          <a:ext cx="7873632" cy="555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816">
                  <a:extLst>
                    <a:ext uri="{9D8B030D-6E8A-4147-A177-3AD203B41FA5}">
                      <a16:colId xmlns:a16="http://schemas.microsoft.com/office/drawing/2014/main" val="4024828017"/>
                    </a:ext>
                  </a:extLst>
                </a:gridCol>
                <a:gridCol w="3936816">
                  <a:extLst>
                    <a:ext uri="{9D8B030D-6E8A-4147-A177-3AD203B41FA5}">
                      <a16:colId xmlns:a16="http://schemas.microsoft.com/office/drawing/2014/main" val="1866222392"/>
                    </a:ext>
                  </a:extLst>
                </a:gridCol>
              </a:tblGrid>
              <a:tr h="5869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Ezekiel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183592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627-587 (active)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593-571 (active)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68910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Wrote in Jerusalem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Wrote in exile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64910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Non-chronological compilation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Chronological; Ezekiel is author &amp; compiler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74519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Some minor sign-acts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Dramatic sign 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232543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Social, political, religious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Religious emphasis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313596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Urgent, emotive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Literary (crazy, yet organized!)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747387"/>
                  </a:ext>
                </a:extLst>
              </a:tr>
              <a:tr h="808253">
                <a:tc>
                  <a:txBody>
                    <a:bodyPr/>
                    <a:lstStyle/>
                    <a:p>
                      <a:r>
                        <a:rPr lang="en-US" dirty="0"/>
                        <a:t>Personal torment about prophetic calling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much biographical 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65311"/>
                  </a:ext>
                </a:extLst>
              </a:tr>
              <a:tr h="586945">
                <a:tc>
                  <a:txBody>
                    <a:bodyPr/>
                    <a:lstStyle/>
                    <a:p>
                      <a:r>
                        <a:rPr lang="en-US" dirty="0"/>
                        <a:t>Taken to 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Taken to Babylon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68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02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49633" y="751344"/>
            <a:ext cx="6686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Jeremiah</a:t>
            </a:r>
          </a:p>
          <a:p>
            <a:endParaRPr lang="en-US" sz="5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3" name="Picture 2" descr="Stained Glass window of the prophet Jeremiah lamenting the destruction of  Jerusalem Stock Photo - Alamy">
            <a:extLst>
              <a:ext uri="{FF2B5EF4-FFF2-40B4-BE49-F238E27FC236}">
                <a16:creationId xmlns:a16="http://schemas.microsoft.com/office/drawing/2014/main" id="{45EEBA02-9E54-4DEF-A89B-9AD00FD3D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1"/>
          <a:stretch/>
        </p:blipFill>
        <p:spPr bwMode="auto">
          <a:xfrm>
            <a:off x="1608339" y="1749881"/>
            <a:ext cx="5927319" cy="390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91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Contents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Oracles against Judah and Jerusalem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Memoirs of scribe Baruch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Oracles against foreign 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821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3221</TotalTime>
  <Words>656</Words>
  <Application>Microsoft Office PowerPoint</Application>
  <PresentationFormat>On-screen Show (4:3)</PresentationFormat>
  <Paragraphs>141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2022-02-16T16:42:23Z</dcterms:modified>
</cp:coreProperties>
</file>