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sldIdLst>
    <p:sldId id="256" r:id="rId2"/>
    <p:sldId id="278" r:id="rId3"/>
    <p:sldId id="257" r:id="rId4"/>
    <p:sldId id="331" r:id="rId5"/>
    <p:sldId id="262" r:id="rId6"/>
    <p:sldId id="308" r:id="rId7"/>
    <p:sldId id="326" r:id="rId8"/>
    <p:sldId id="310" r:id="rId9"/>
    <p:sldId id="332" r:id="rId10"/>
    <p:sldId id="333" r:id="rId11"/>
    <p:sldId id="336" r:id="rId12"/>
    <p:sldId id="337" r:id="rId13"/>
    <p:sldId id="311" r:id="rId14"/>
    <p:sldId id="335" r:id="rId15"/>
    <p:sldId id="334" r:id="rId16"/>
    <p:sldId id="287" r:id="rId17"/>
    <p:sldId id="277" r:id="rId18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85259-43C4-4AB1-A2E2-DA0A9B92935A}" v="45" dt="2021-11-10T21:11:23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69565" autoAdjust="0"/>
  </p:normalViewPr>
  <p:slideViewPr>
    <p:cSldViewPr snapToGrid="0">
      <p:cViewPr varScale="1">
        <p:scale>
          <a:sx n="79" d="100"/>
          <a:sy n="79" d="100"/>
        </p:scale>
        <p:origin x="25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3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80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of these cities were unoccupied at the time of the conquest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38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End screen and talk about campaigns.  Homework question: what did you notice from map-drawing assignment?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51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78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19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61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with homework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with homework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36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45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Lead out of Egypt/lead into promised land</a:t>
            </a:r>
          </a:p>
          <a:p>
            <a:r>
              <a:rPr lang="en-US" dirty="0"/>
              <a:t>Crossing of Red Sea/Jordan</a:t>
            </a:r>
          </a:p>
          <a:p>
            <a:r>
              <a:rPr lang="en-US" dirty="0"/>
              <a:t>Spies to Canaan/spies to Jericho</a:t>
            </a:r>
          </a:p>
          <a:p>
            <a:r>
              <a:rPr lang="en-US" dirty="0"/>
              <a:t>Allotment of land: Moses—Transjordan, Joshua, </a:t>
            </a:r>
            <a:r>
              <a:rPr lang="en-US" dirty="0" err="1"/>
              <a:t>cisjordan</a:t>
            </a:r>
            <a:endParaRPr lang="en-US" dirty="0"/>
          </a:p>
          <a:p>
            <a:r>
              <a:rPr lang="en-US" dirty="0"/>
              <a:t>Covenant at Sinai/covenant at Shechem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37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less nuanced, sharper, neater.  God is clear on covenant expectations, less arbitrary, swift to correct/enforce.  Joshua is unambiguously heroic—he has some lapses, but way less colorful than Moses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2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9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90113" y="106947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Deuteronomistic History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Agenda: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Centralized worship at Jerusalem temple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Absolute separation of Canaanites &amp; Israelites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157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Themes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err="1"/>
              <a:t>Herem</a:t>
            </a:r>
            <a:r>
              <a:rPr lang="en-US" sz="2800" dirty="0"/>
              <a:t>—the practice of total destruction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Etiology—explanation of why Canaanites remain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E.g. </a:t>
            </a:r>
            <a:r>
              <a:rPr lang="en-US" sz="2800" dirty="0" err="1"/>
              <a:t>Rahabites</a:t>
            </a:r>
            <a:r>
              <a:rPr lang="en-US" sz="2800" dirty="0"/>
              <a:t>, Gibeonites,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Condemnation of idolatry—sin of </a:t>
            </a:r>
            <a:r>
              <a:rPr lang="en-US" sz="2800" dirty="0" err="1"/>
              <a:t>Achan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Cis-Jordan v. trans-Jordan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9270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 good news: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/>
          </a:p>
          <a:p>
            <a:endParaRPr lang="en-US" sz="2800" i="1" dirty="0"/>
          </a:p>
          <a:p>
            <a:endParaRPr lang="en-US" sz="2800" i="1" dirty="0"/>
          </a:p>
          <a:p>
            <a:r>
              <a:rPr lang="en-US" sz="2800" i="1" dirty="0"/>
              <a:t>The archaeology does not support the narrative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725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Summary</a:t>
            </a:r>
          </a:p>
          <a:p>
            <a:endParaRPr lang="en-US" sz="2800" dirty="0"/>
          </a:p>
          <a:p>
            <a:r>
              <a:rPr lang="en-US" sz="2800" dirty="0"/>
              <a:t>Joshua 1-12: Conquest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1-5: Preparations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Commissioning/authorization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Spies to Jericho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Cross Jordan, build memorial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Circumcision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5-12: Campaigns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4098" name="Picture 2" descr="Ark of the Covenant and Joshua with the angel, 19th century stained glass,  Lincoln Cathedral, Lincolnshire,">
            <a:extLst>
              <a:ext uri="{FF2B5EF4-FFF2-40B4-BE49-F238E27FC236}">
                <a16:creationId xmlns:a16="http://schemas.microsoft.com/office/drawing/2014/main" id="{19889F1A-A051-4E52-BF20-DE7EFAF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0" r="56226" b="15002"/>
          <a:stretch/>
        </p:blipFill>
        <p:spPr bwMode="auto">
          <a:xfrm>
            <a:off x="6187737" y="1846555"/>
            <a:ext cx="1997476" cy="269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480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72357" y="1974998"/>
            <a:ext cx="80520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“The prevailing sense, however, of the first half of the book is ruthlessness, and the general effect of the second half is tedium.”  --Robert Alter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11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Summary</a:t>
            </a:r>
            <a:endParaRPr lang="en-US" sz="2800" dirty="0"/>
          </a:p>
          <a:p>
            <a:r>
              <a:rPr lang="en-US" sz="2800" dirty="0"/>
              <a:t>Joshua 13-24: Allotments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13-21: Allotment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Follow-up on Numbers: </a:t>
            </a:r>
          </a:p>
          <a:p>
            <a:pPr lvl="2"/>
            <a:r>
              <a:rPr lang="en-US" sz="2800" dirty="0"/>
              <a:t>	Caleb, </a:t>
            </a:r>
            <a:r>
              <a:rPr lang="en-US" sz="2800" dirty="0" err="1"/>
              <a:t>Zelophedad’s</a:t>
            </a:r>
            <a:r>
              <a:rPr lang="en-US" sz="2800" dirty="0"/>
              <a:t> daughters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Tent of meeting at Shiloh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Cities of refuge &amp; Levitical cities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22-24: Epilogue	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Conflict over altar/memorial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Joshua’s final speech; covenant renewal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9884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064506" y="980698"/>
            <a:ext cx="742254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Small Group Discussion</a:t>
            </a:r>
          </a:p>
          <a:p>
            <a:endParaRPr lang="en-US" sz="3600" dirty="0"/>
          </a:p>
          <a:p>
            <a:pPr marL="742950" indent="-742950">
              <a:spcBef>
                <a:spcPts val="600"/>
              </a:spcBef>
              <a:buFont typeface="+mj-lt"/>
              <a:buAutoNum type="arabicPeriod"/>
            </a:pPr>
            <a:r>
              <a:rPr lang="en-US" sz="2800" dirty="0"/>
              <a:t>Insights from homework assignment?</a:t>
            </a:r>
          </a:p>
          <a:p>
            <a:pPr marL="742950" indent="-742950">
              <a:spcBef>
                <a:spcPts val="600"/>
              </a:spcBef>
              <a:buFont typeface="+mj-lt"/>
              <a:buAutoNum type="arabicPeriod"/>
            </a:pPr>
            <a:r>
              <a:rPr lang="en-US" sz="2800" dirty="0"/>
              <a:t>Reading: what was surprising? troubling?</a:t>
            </a:r>
          </a:p>
          <a:p>
            <a:pPr marL="742950" indent="-742950">
              <a:spcBef>
                <a:spcPts val="600"/>
              </a:spcBef>
              <a:buFont typeface="+mj-lt"/>
              <a:buAutoNum type="arabicPeriod"/>
            </a:pPr>
            <a:r>
              <a:rPr lang="en-US" sz="2800" dirty="0"/>
              <a:t>Reflect: how have these texts been used to justify conquest?  What does it feel like to read them today?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1820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3600" dirty="0"/>
          </a:p>
          <a:p>
            <a:pPr lvl="1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Theme for next week: conquest v2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week: trading cards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Warning for next week: Judges 19 is awful.</a:t>
            </a:r>
          </a:p>
          <a:p>
            <a:pPr lvl="2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week: _______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714853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class: </a:t>
            </a:r>
          </a:p>
          <a:p>
            <a:r>
              <a:rPr lang="en-US" sz="3200" dirty="0"/>
              <a:t>Joshua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The conquest:</a:t>
            </a:r>
          </a:p>
          <a:p>
            <a:pPr lvl="1"/>
            <a:r>
              <a:rPr lang="en-US" sz="3600" dirty="0"/>
              <a:t>“Mission Accomplished” version</a:t>
            </a:r>
          </a:p>
        </p:txBody>
      </p:sp>
    </p:spTree>
    <p:extLst>
      <p:ext uri="{BB962C8B-B14F-4D97-AF65-F5344CB8AC3E}">
        <p14:creationId xmlns:p14="http://schemas.microsoft.com/office/powerpoint/2010/main" val="126015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Mission Accomplished' and the Meme Presidency - The Atlantic">
            <a:extLst>
              <a:ext uri="{FF2B5EF4-FFF2-40B4-BE49-F238E27FC236}">
                <a16:creationId xmlns:a16="http://schemas.microsoft.com/office/drawing/2014/main" id="{7F0B90A3-6208-434E-A2EE-5D3A4743A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96" y="1597981"/>
            <a:ext cx="7004645" cy="364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317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816746" y="962943"/>
            <a:ext cx="80520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Creator, covenant maker, warrior… lawgiver, commander, enforcer, </a:t>
            </a:r>
            <a:r>
              <a:rPr lang="en-US" sz="3600" b="1" dirty="0"/>
              <a:t>tactician &amp; general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Family lineage, slaves, fugitives, covenant people, now </a:t>
            </a:r>
            <a:r>
              <a:rPr lang="en-US" sz="3600" b="1" dirty="0"/>
              <a:t>soldiers &amp; settlers</a:t>
            </a:r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424726" y="812899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Continuity – Josh. 1:1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r>
              <a:rPr lang="en-US" sz="2800" dirty="0"/>
              <a:t>After the death of </a:t>
            </a:r>
            <a:r>
              <a:rPr lang="en-US" sz="2800" b="1" dirty="0"/>
              <a:t>Moses</a:t>
            </a:r>
            <a:r>
              <a:rPr lang="en-US" sz="2800" dirty="0"/>
              <a:t> the servant of the Lord, the Lord spoke to Joshua son of Nun, </a:t>
            </a:r>
            <a:r>
              <a:rPr lang="en-US" sz="2800" b="1" dirty="0"/>
              <a:t>Moses</a:t>
            </a:r>
            <a:r>
              <a:rPr lang="en-US" sz="2800" dirty="0"/>
              <a:t>’ assistant, saying, “My servant </a:t>
            </a:r>
            <a:r>
              <a:rPr lang="en-US" sz="2800" b="1" dirty="0"/>
              <a:t>Moses</a:t>
            </a:r>
            <a:r>
              <a:rPr lang="en-US" sz="2800" dirty="0"/>
              <a:t> is dead. Now proceed to cross the Jordan, you and all this people, into the land that I am giving to them, to the Israelites. Every place that the sole of your foot will tread upon I have given to you, as I promised to </a:t>
            </a:r>
            <a:r>
              <a:rPr lang="en-US" sz="2800" b="1" dirty="0"/>
              <a:t>Moses</a:t>
            </a:r>
            <a:r>
              <a:rPr lang="en-US" sz="28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46688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424726" y="812899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Continuity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r>
              <a:rPr lang="en-US" sz="2800" dirty="0"/>
              <a:t>Moses, Moses, Moses!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Question: </a:t>
            </a:r>
          </a:p>
          <a:p>
            <a:pPr lvl="1"/>
            <a:r>
              <a:rPr lang="en-US" sz="2800" dirty="0"/>
              <a:t>	How does the text establish Joshua </a:t>
            </a:r>
          </a:p>
          <a:p>
            <a:pPr lvl="1"/>
            <a:r>
              <a:rPr lang="en-US" sz="2800" dirty="0"/>
              <a:t>		as successor to Moses?</a:t>
            </a:r>
          </a:p>
        </p:txBody>
      </p:sp>
      <p:pic>
        <p:nvPicPr>
          <p:cNvPr id="3076" name="Picture 4" descr="The Brady Bunch: Marcia, Marcia, Marcia! | The brady bunch, Coming of age,  Retro pop">
            <a:extLst>
              <a:ext uri="{FF2B5EF4-FFF2-40B4-BE49-F238E27FC236}">
                <a16:creationId xmlns:a16="http://schemas.microsoft.com/office/drawing/2014/main" id="{3E7770D6-A3DD-449A-BB12-18BAFCC32F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6" b="12646"/>
          <a:stretch/>
        </p:blipFill>
        <p:spPr bwMode="auto">
          <a:xfrm>
            <a:off x="4975934" y="1447060"/>
            <a:ext cx="2655903" cy="146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79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887767" y="1273661"/>
            <a:ext cx="78034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missing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Triangulated relationships/mutual irritability/moral complexity: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Josh. 4:14: “On that day the Lord exalted Joshua in the sight of all Israel; and they stood in aw of him, as they had stood in awe of Moses, all the days of his life.”</a:t>
            </a:r>
          </a:p>
        </p:txBody>
      </p:sp>
    </p:spTree>
    <p:extLst>
      <p:ext uri="{BB962C8B-B14F-4D97-AF65-F5344CB8AC3E}">
        <p14:creationId xmlns:p14="http://schemas.microsoft.com/office/powerpoint/2010/main" val="197465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90113" y="106947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Deuteronomistic History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Joshua – 2 Kings (Deuteronomy as prologue)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Particular historical/theological perspective that shapes the narrative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Arose during period btw. Conquests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721-589 BCE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Reforms of King Josiah, “re-discovery” of book of Deuteronomy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Covers:  Moses-Exile (about 1200 – 500 BCE)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7995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1870</TotalTime>
  <Words>669</Words>
  <Application>Microsoft Office PowerPoint</Application>
  <PresentationFormat>On-screen Show (4:3)</PresentationFormat>
  <Paragraphs>126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2021-11-10T18:52:16Z</cp:lastPrinted>
  <dcterms:created xsi:type="dcterms:W3CDTF">2021-09-09T19:53:24Z</dcterms:created>
  <dcterms:modified xsi:type="dcterms:W3CDTF">2021-11-10T21:13:33Z</dcterms:modified>
</cp:coreProperties>
</file>